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3399FF"/>
    <a:srgbClr val="108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50B2D-D71D-40DF-97B4-80BEA69A36C4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42C34-70CE-4D06-BC7C-17A4F92E7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54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098570-85A8-451E-AF18-FA25C3FB3C3A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38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8570-85A8-451E-AF18-FA25C3FB3C3A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37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098570-85A8-451E-AF18-FA25C3FB3C3A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49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8570-85A8-451E-AF18-FA25C3FB3C3A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34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098570-85A8-451E-AF18-FA25C3FB3C3A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09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8570-85A8-451E-AF18-FA25C3FB3C3A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20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8570-85A8-451E-AF18-FA25C3FB3C3A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39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8570-85A8-451E-AF18-FA25C3FB3C3A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99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8570-85A8-451E-AF18-FA25C3FB3C3A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78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098570-85A8-451E-AF18-FA25C3FB3C3A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59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8570-85A8-451E-AF18-FA25C3FB3C3A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1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8098570-85A8-451E-AF18-FA25C3FB3C3A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6253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17673-A929-4F95-AFDE-69CBABEA1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058" y="1865999"/>
            <a:ext cx="11171352" cy="899688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Лекция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28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B249F3F-8B2A-1D4C-A0BA-95C3E4721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464714"/>
              </p:ext>
            </p:extLst>
          </p:nvPr>
        </p:nvGraphicFramePr>
        <p:xfrm>
          <a:off x="2760453" y="3873260"/>
          <a:ext cx="6398059" cy="400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98059">
                  <a:extLst>
                    <a:ext uri="{9D8B030D-6E8A-4147-A177-3AD203B41FA5}">
                      <a16:colId xmlns:a16="http://schemas.microsoft.com/office/drawing/2014/main" val="2147742503"/>
                    </a:ext>
                  </a:extLst>
                </a:gridCol>
              </a:tblGrid>
              <a:tr h="400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180340" algn="l"/>
                        </a:tabLst>
                      </a:pPr>
                      <a:r>
                        <a:rPr lang="kk-KZ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Прогрессивный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GAN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4494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29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16DDC-0C71-72CE-732B-3BBCEE994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Постепенное наращивание и сглаживание слоев с более высоким разрешением</a:t>
            </a:r>
            <a:endParaRPr lang="LID4096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63F60DA-CFB6-6178-9E54-C7B8BF386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8763" y="2025583"/>
            <a:ext cx="6634473" cy="44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91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65748-EADC-DFF1-C1C7-D61A75483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Постепенное наращивание и сглаживание слоев с более высоким разрешением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3F340F-04C0-34DD-E74E-D1EB4F4C8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37073"/>
            <a:ext cx="11029615" cy="3678303"/>
          </a:xfrm>
        </p:spPr>
        <p:txBody>
          <a:bodyPr/>
          <a:lstStyle/>
          <a:p>
            <a:r>
              <a:rPr lang="ru-RU" dirty="0"/>
              <a:t>Проблема в этом сценарии заключается в том, что даже при добавлении еще одного слоя за раз (например, с 4 × 4 до 8 × 8) мы все равно вносим существенный шок в процесс обучения. Вместо этого авторы PGGAN плавно вводят эти слои,</a:t>
            </a:r>
            <a:r>
              <a:rPr lang="en-US" dirty="0"/>
              <a:t> </a:t>
            </a:r>
            <a:r>
              <a:rPr lang="ru-RU" dirty="0"/>
              <a:t>чтобы дать системе время адаптироваться к более высокому разрешению. Однако вместо того, чтобы сразу переходить к этому разрешению, мы плавно вводим этот новый слой с более высоким разрешением с помощью параметра альфа, который находится в диапазоне от 0 до 1. </a:t>
            </a:r>
          </a:p>
          <a:p>
            <a:r>
              <a:rPr lang="ru-RU" dirty="0"/>
              <a:t>Альфа влияет на то, насколько мы используем либо старый, но увеличенный слой, либо изначально больший слой. Со стороны D мы просто уменьшаем размер в 0,5 раза, чтобы обеспечить плавное внедрение обученного слоя для дискриминации. Это (b) на рисунке 6.3. Когда мы уверены в этом новом слое, мы сохраняем слой 32 × 32 — (c) на рисунке — и затем мы готовимся к дальнейшему росту после того, как правильно обучили слой 32 × 32.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05548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816F2-2E1B-89E9-AEED-6AD8D4E49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Постепенное наращивание и сглаживание слоев с более высоким разрешением</a:t>
            </a:r>
            <a:endParaRPr lang="LID4096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EC00084-786E-6EAA-8AC5-DEE19A260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2263" y="2103403"/>
            <a:ext cx="4548394" cy="42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01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FD0EFF-B7F0-7E1A-329D-18A5D42C4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Программная реализация</a:t>
            </a:r>
            <a:endParaRPr lang="LID4096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666428-A603-8C1E-F743-DC5A7E1AE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899291"/>
          </a:xfrm>
        </p:spPr>
        <p:txBody>
          <a:bodyPr/>
          <a:lstStyle/>
          <a:p>
            <a:r>
              <a:rPr lang="ru-RU" dirty="0"/>
              <a:t>Для всех описанных нами нововведений в этом разделе предоставим рабочие, но изолированные версии, чтобы мы могли обсудить код. </a:t>
            </a:r>
            <a:endParaRPr lang="en-US" dirty="0"/>
          </a:p>
          <a:p>
            <a:r>
              <a:rPr lang="ru-RU" dirty="0"/>
              <a:t>В качестве упражнения вы можете попробовать реализовать все это в виде одной сети GAN, возможно, используя существующие предыдущие архитектуры. </a:t>
            </a:r>
            <a:endParaRPr lang="en-US" dirty="0"/>
          </a:p>
          <a:p>
            <a:r>
              <a:rPr lang="ru-RU" dirty="0"/>
              <a:t>Если вы готовы, давайте загрузим старые добрые библиотеки машинного обучения и приступим:</a:t>
            </a:r>
            <a:endParaRPr lang="en-US" dirty="0"/>
          </a:p>
          <a:p>
            <a:pPr algn="l"/>
            <a:r>
              <a:rPr lang="en-US" sz="1800" b="0" i="0" u="none" strike="noStrike" baseline="0" dirty="0">
                <a:solidFill>
                  <a:srgbClr val="262626"/>
                </a:solidFill>
                <a:latin typeface="Courier"/>
              </a:rPr>
              <a:t>import </a:t>
            </a:r>
            <a:r>
              <a:rPr lang="en-US" sz="1800" b="0" i="0" u="none" strike="noStrike" baseline="0" dirty="0" err="1">
                <a:solidFill>
                  <a:srgbClr val="262626"/>
                </a:solidFill>
                <a:latin typeface="Courier"/>
              </a:rPr>
              <a:t>tensorflow</a:t>
            </a:r>
            <a:r>
              <a:rPr lang="en-US" sz="1800" b="0" i="0" u="none" strike="noStrike" baseline="0" dirty="0">
                <a:solidFill>
                  <a:srgbClr val="262626"/>
                </a:solidFill>
                <a:latin typeface="Courier"/>
              </a:rPr>
              <a:t> as </a:t>
            </a:r>
            <a:r>
              <a:rPr lang="en-US" sz="1800" b="0" i="0" u="none" strike="noStrike" baseline="0" dirty="0" err="1">
                <a:solidFill>
                  <a:srgbClr val="262626"/>
                </a:solidFill>
                <a:latin typeface="Courier"/>
              </a:rPr>
              <a:t>tf</a:t>
            </a:r>
            <a:endParaRPr lang="en-US" sz="1800" b="0" i="0" u="none" strike="noStrike" baseline="0" dirty="0">
              <a:solidFill>
                <a:srgbClr val="262626"/>
              </a:solidFill>
              <a:latin typeface="Courier"/>
            </a:endParaRPr>
          </a:p>
          <a:p>
            <a:pPr algn="l"/>
            <a:r>
              <a:rPr lang="en-US" sz="1800" b="0" i="0" u="none" strike="noStrike" baseline="0" dirty="0">
                <a:solidFill>
                  <a:srgbClr val="262626"/>
                </a:solidFill>
                <a:latin typeface="Courier"/>
              </a:rPr>
              <a:t>import </a:t>
            </a:r>
            <a:r>
              <a:rPr lang="en-US" sz="1800" b="0" i="0" u="none" strike="noStrike" baseline="0" dirty="0" err="1">
                <a:solidFill>
                  <a:srgbClr val="262626"/>
                </a:solidFill>
                <a:latin typeface="Courier"/>
              </a:rPr>
              <a:t>keras</a:t>
            </a:r>
            <a:r>
              <a:rPr lang="en-US" sz="1800" b="0" i="0" u="none" strike="noStrike" baseline="0" dirty="0">
                <a:solidFill>
                  <a:srgbClr val="262626"/>
                </a:solidFill>
                <a:latin typeface="Courier"/>
              </a:rPr>
              <a:t> as K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318134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D1738-1138-F881-CE14-C517C8EDC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Программная реализация</a:t>
            </a:r>
            <a:endParaRPr lang="LID4096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54CD7E2-8BF4-114C-83CE-BDEDDA610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188" y="2074221"/>
            <a:ext cx="5783094" cy="3995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A6ACC6-987B-9AE2-AFB4-C39CA4B5B582}"/>
              </a:ext>
            </a:extLst>
          </p:cNvPr>
          <p:cNvSpPr txBox="1"/>
          <p:nvPr/>
        </p:nvSpPr>
        <p:spPr>
          <a:xfrm>
            <a:off x="6420255" y="2074222"/>
            <a:ext cx="51905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Теперь, когда </a:t>
            </a:r>
            <a:r>
              <a:rPr lang="kk-KZ" dirty="0"/>
              <a:t>понятны </a:t>
            </a:r>
            <a:r>
              <a:rPr lang="ru-RU" dirty="0"/>
              <a:t>основные детали прогрессивного роста и сглаживания без излишней сложности, надеюсь, можно оценить, насколько универсальна эта идея. Хотя </a:t>
            </a:r>
            <a:r>
              <a:rPr lang="ru-RU" dirty="0" err="1"/>
              <a:t>Каррас</a:t>
            </a:r>
            <a:r>
              <a:rPr lang="ru-RU" dirty="0"/>
              <a:t> и другие не были первыми, кто предложил способ увеличения сложности модели во время обучения, это кажется наиболее перспективным направлением и, действительно, инновацией, которая нашла наибольший отклик.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76425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7C1E5-6585-E91D-E44D-45DFBAA85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Программная реализация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07DF93-7BB9-BF2F-7B3C-0F1804A23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7552" y="1966488"/>
            <a:ext cx="6072526" cy="43370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Если отбросить интуицию, техническая реализация довольно проста, поскольку применяется только к дискриминатору. Учитывая, что мы также хотим минимизировать количество обучаемых параметров, мы включаем только одно дополнительное число, которого, кажется, достаточно. Это число добавляется в виде карты признаков — например, размерность или последнее число в списке </a:t>
            </a:r>
            <a:r>
              <a:rPr lang="ru-RU" dirty="0" err="1"/>
              <a:t>tf.shape</a:t>
            </a:r>
            <a:r>
              <a:rPr lang="ru-RU" dirty="0"/>
              <a:t>. Точная процедура выглядит следующим образом и представлена ​​в листинге 6.2: 1 [4D -&gt; 3D] Мы вычисляем стандартное отклонение по всем изображениям в пакете по всем оставшимся каналам — высоте, ширине и цвету. Затем мы получаем одно изображение со стандартными отклонениями для каждого пикселя и каждого канала. 2 [3D -&gt; 2D] Мы усредняем стандартные отклонения по всем каналам — чтобы получить единую карту признаков или матрицу стандартных отклонений для этого пикселя, но с объединенным цветовым каналом. 3 [2D -&gt; Скаляр/0D] Мы усредняем стандартные отклонения для всех пикселей в предыдущей матрице, чтобы получить одно скалярное значение.</a:t>
            </a:r>
            <a:endParaRPr lang="LID4096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F1AEF1-2357-3661-DFCF-3277166E9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0377"/>
            <a:ext cx="5927552" cy="351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20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D3303-F955-7317-9ABA-66F9442EA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Выровненная скорость обучения</a:t>
            </a:r>
            <a:endParaRPr lang="LID4096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20219E-E22E-B848-E1A7-72DEB7419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Начнем с обоснования того, зачем вообще нужно нормализовать признаки — стабильность обучения.</a:t>
            </a:r>
          </a:p>
          <a:p>
            <a:r>
              <a:rPr lang="ru-RU" dirty="0"/>
              <a:t>Эмпирически авторы из NVIDIA обнаружили, что одним из ранних признаков расхождения в обучении был взрывной рост величины признаков. </a:t>
            </a:r>
          </a:p>
          <a:p>
            <a:r>
              <a:rPr lang="ru-RU" dirty="0"/>
              <a:t>Аналогичное наблюдение было сделано авторами </a:t>
            </a:r>
            <a:r>
              <a:rPr lang="ru-RU" dirty="0" err="1"/>
              <a:t>BigGAN</a:t>
            </a:r>
            <a:r>
              <a:rPr lang="ru-RU" dirty="0"/>
              <a:t>. </a:t>
            </a:r>
          </a:p>
          <a:p>
            <a:r>
              <a:rPr lang="ru-RU" dirty="0"/>
              <a:t>Поэтому </a:t>
            </a:r>
            <a:r>
              <a:rPr lang="ru-RU" dirty="0" err="1"/>
              <a:t>Каррас</a:t>
            </a:r>
            <a:r>
              <a:rPr lang="ru-RU" dirty="0"/>
              <a:t> и др. предложили метод борьбы с этим явлением. В более широком смысле, именно так часто проводится обучение GAN: мы обнаруживаем определенную проблему в процессе обучения, поэтому вводим механизмы для предотвращения ее возникновения.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15175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6C053-07D2-F5A5-5D01-E62BAAC9D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5427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Использование техники нормализации в </a:t>
            </a:r>
            <a:r>
              <a:rPr lang="en-US" dirty="0">
                <a:solidFill>
                  <a:srgbClr val="FFC000"/>
                </a:solidFill>
              </a:rPr>
              <a:t>GAN</a:t>
            </a:r>
            <a:endParaRPr lang="LID4096" dirty="0">
              <a:solidFill>
                <a:srgbClr val="FFC000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ACF1DC2-83DE-876E-FCB0-C304DA6C4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4755" y="2032701"/>
            <a:ext cx="6355764" cy="25247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BA3459-CBC4-D651-27A1-7E091612522E}"/>
              </a:ext>
            </a:extLst>
          </p:cNvPr>
          <p:cNvSpPr txBox="1"/>
          <p:nvPr/>
        </p:nvSpPr>
        <p:spPr>
          <a:xfrm>
            <a:off x="661481" y="2032701"/>
            <a:ext cx="42898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Следует отметить, что большинство сетей используют ту или иную форму нормализации. Как правило, они используют либо пакетную нормализацию, либо виртуальную версию этого метода. В таблице 6.1 представлен обзор методов нормализации, используемых в GAN, представленных в этой книге. Вы видели их в главе 4 (DCGAN) и главе 5, где мы затронули остальные GAN и штрафы за градиент (GP). К сожалению, для того чтобы пакетная нормализация и ее виртуальный эквивалент работали, нам необходимы большие мини-пакеты, чтобы отдельные образцы усреднялись.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646292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C23FB-F6B5-2F12-051A-9AC131091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Использование техники нормализации в </a:t>
            </a:r>
            <a:r>
              <a:rPr lang="en-US" dirty="0">
                <a:solidFill>
                  <a:srgbClr val="FFC000"/>
                </a:solidFill>
              </a:rPr>
              <a:t>GAN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4A4A35-1DED-B857-4A93-6A3207443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76008"/>
            <a:ext cx="11160092" cy="3879836"/>
          </a:xfrm>
        </p:spPr>
        <p:txBody>
          <a:bodyPr>
            <a:normAutofit/>
          </a:bodyPr>
          <a:lstStyle/>
          <a:p>
            <a:r>
              <a:rPr lang="ru-RU" dirty="0"/>
              <a:t>Исходя из того, что все эти основные реализации используют нормализацию, это, безусловно, важно, но почему бы просто не использовать стандартную пакетную нормализацию? К сожалению, пакетная нормализация слишком ресурсоемка с точки зрения памяти при нашем разрешении. Нам нужно придумать что-то, что позволит нам работать с небольшим количеством примеров — которые поместятся в память нашего графического процессора (с двумя графами нейронных сетей) — и при этом будут хорошо работать. Теперь мы понимаем, откуда берется необходимость в </a:t>
            </a:r>
            <a:r>
              <a:rPr lang="ru-RU" dirty="0" err="1"/>
              <a:t>попиксельной</a:t>
            </a:r>
            <a:r>
              <a:rPr lang="ru-RU" dirty="0"/>
              <a:t> нормализации признаков и почему мы ее используем.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604803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645F5-FC10-5AE7-75C2-5A2091805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Использование техники нормализации в </a:t>
            </a:r>
            <a:r>
              <a:rPr lang="en-US">
                <a:solidFill>
                  <a:srgbClr val="FFC000"/>
                </a:solidFill>
              </a:rPr>
              <a:t>GAN</a:t>
            </a:r>
            <a:endParaRPr lang="LID4096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DAC6814-4655-F136-756D-A7D6C3FE4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924" y="1869939"/>
            <a:ext cx="7111489" cy="471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7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FD40F-C14F-4541-A41E-F214E66AA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7264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Прогрессивный </a:t>
            </a:r>
            <a:r>
              <a:rPr lang="en-US" dirty="0">
                <a:solidFill>
                  <a:srgbClr val="FFC000"/>
                </a:solidFill>
              </a:rPr>
              <a:t>GAN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23CC53-DEF5-4617-80E2-E90FDD156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547" y="1961572"/>
            <a:ext cx="10954865" cy="4194272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Прогрессивная GAN (также известная как PGGAN или </a:t>
            </a:r>
            <a:r>
              <a:rPr lang="ru-RU" dirty="0" err="1"/>
              <a:t>ProGAN</a:t>
            </a:r>
            <a:r>
              <a:rPr lang="ru-RU" dirty="0"/>
              <a:t>) — это передовая технология, которая позволила генерировать фотореалистичные изображения в формате Full HD. Представленная на одной из ведущих конференций по машинному обучению, Международной конференции по изучению представлений (ICLR) в 2018 году, эта технология произвела такой фурор, что Google немедленно интегрировал её в качестве одной из немногих моделей, вошедших в состав </a:t>
            </a:r>
            <a:r>
              <a:rPr lang="ru-RU" dirty="0" err="1"/>
              <a:t>TensorFlow</a:t>
            </a:r>
            <a:r>
              <a:rPr lang="ru-RU" dirty="0"/>
              <a:t> </a:t>
            </a:r>
            <a:r>
              <a:rPr lang="ru-RU" dirty="0" err="1"/>
              <a:t>Hub</a:t>
            </a:r>
            <a:r>
              <a:rPr lang="ru-RU" dirty="0"/>
              <a:t>. Фактически, эта технология была высоко оценена </a:t>
            </a:r>
            <a:r>
              <a:rPr lang="ru-RU" dirty="0" err="1"/>
              <a:t>Йошуа</a:t>
            </a:r>
            <a:r>
              <a:rPr lang="ru-RU" dirty="0"/>
              <a:t> </a:t>
            </a:r>
            <a:r>
              <a:rPr lang="ru-RU" dirty="0" err="1"/>
              <a:t>Бенджио</a:t>
            </a:r>
            <a:r>
              <a:rPr lang="ru-RU" dirty="0"/>
              <a:t> — одним из основоположников глубокого обучения — как почти слишком хорошая, чтобы быть правдой. После своего выпуска она мгновенно стала фаворитом академических презентаций и экспериментальных проектов.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118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15823-CEB4-4002-B506-B34EB950C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8923C-6D9B-49BC-9FB1-F4BE05825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3" y="2205012"/>
            <a:ext cx="11029616" cy="3923330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kk-KZ" sz="3600" dirty="0">
                <a:solidFill>
                  <a:srgbClr val="7030A0"/>
                </a:solidFill>
              </a:rPr>
              <a:t>СПАСИБО ЗА ВНИМАНИЕ</a:t>
            </a:r>
            <a:r>
              <a:rPr lang="en-US" sz="3600" dirty="0">
                <a:solidFill>
                  <a:srgbClr val="7030A0"/>
                </a:solidFill>
              </a:rPr>
              <a:t>!!!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94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BEE67-3DE6-09BF-0FCD-2EE12469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Прогрессивный </a:t>
            </a:r>
            <a:r>
              <a:rPr lang="en-US" dirty="0">
                <a:solidFill>
                  <a:srgbClr val="FFC000"/>
                </a:solidFill>
              </a:rPr>
              <a:t>GAN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E83B21-C669-FF9D-EE00-BBABD2D9F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</a:t>
            </a:r>
            <a:r>
              <a:rPr lang="ru-RU" dirty="0" err="1"/>
              <a:t>TensorFlow</a:t>
            </a:r>
            <a:r>
              <a:rPr lang="ru-RU" dirty="0"/>
              <a:t> </a:t>
            </a:r>
            <a:r>
              <a:rPr lang="ru-RU" dirty="0" err="1"/>
              <a:t>Hub</a:t>
            </a:r>
            <a:r>
              <a:rPr lang="ru-RU" dirty="0"/>
              <a:t> мы рекомендуем использовать версию не позднее 0.4.0, поскольку более поздние версии испытывают проблемы с импортом из-за проблем совместимости с </a:t>
            </a:r>
            <a:r>
              <a:rPr lang="ru-RU" dirty="0" err="1"/>
              <a:t>TensorFlow</a:t>
            </a:r>
            <a:r>
              <a:rPr lang="ru-RU" dirty="0"/>
              <a:t> 1.x. Возможна реализация всех ключевых улучшений </a:t>
            </a:r>
            <a:r>
              <a:rPr lang="ru-RU" dirty="0" err="1"/>
              <a:t>Progressive</a:t>
            </a:r>
            <a:r>
              <a:rPr lang="ru-RU" dirty="0"/>
              <a:t> GAN. Эти четыре нововведения следующие: </a:t>
            </a:r>
          </a:p>
          <a:p>
            <a:r>
              <a:rPr lang="ru-RU" dirty="0"/>
              <a:t>Постепенное нарастание и плавное затухание в слоях с более высоким разрешением </a:t>
            </a:r>
          </a:p>
          <a:p>
            <a:r>
              <a:rPr lang="ru-RU" dirty="0"/>
              <a:t>Стандартное отклонение мини-пакетов </a:t>
            </a:r>
          </a:p>
          <a:p>
            <a:r>
              <a:rPr lang="ru-RU" dirty="0"/>
              <a:t>Выровненная скорость обучения </a:t>
            </a:r>
          </a:p>
          <a:p>
            <a:r>
              <a:rPr lang="ru-RU" dirty="0" err="1"/>
              <a:t>Попиксельная</a:t>
            </a:r>
            <a:r>
              <a:rPr lang="ru-RU" dirty="0"/>
              <a:t> нормализация признаков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91562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5DD8E-A6EB-2253-E1F1-F22F38D1B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Интерполяция в латентном пространстве</a:t>
            </a:r>
            <a:endParaRPr lang="LID4096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E4737C-7527-D204-EA14-92A93223B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У нас есть это пространство с более низким разрешением — называемое латентным пространством — которое служит инициализацией для наших выходных данных. </a:t>
            </a:r>
          </a:p>
          <a:p>
            <a:r>
              <a:rPr lang="ru-RU" dirty="0"/>
              <a:t>Как и в случае с DCGAN, и, с </a:t>
            </a:r>
            <a:r>
              <a:rPr lang="ru-RU" dirty="0" err="1"/>
              <a:t>Progressive</a:t>
            </a:r>
            <a:r>
              <a:rPr lang="ru-RU" dirty="0"/>
              <a:t> GAN, первоначальное обученное латентное пространство обладает семантически значимыми свойствами. </a:t>
            </a:r>
          </a:p>
          <a:p>
            <a:r>
              <a:rPr lang="ru-RU" dirty="0"/>
              <a:t>Это означает, что мы можем найти смещения векторов, которые, например, вводят очки в изображение лица, и то же самое смещение будет вводить очки в новые изображения. </a:t>
            </a:r>
          </a:p>
          <a:p>
            <a:r>
              <a:rPr lang="ru-RU" dirty="0"/>
              <a:t>Мы также можем выбрать два случайных вектора, а затем перемещаться между ними с равными приращениями и таким образом постепенно — плавно — получать изображение, соответствующее второму вектору. </a:t>
            </a:r>
          </a:p>
          <a:p>
            <a:r>
              <a:rPr lang="ru-RU" dirty="0"/>
              <a:t>Это называется интерполяцией, и вы можете увидеть этот процесс на рисунке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7468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BDC2E-7563-ADEA-41C8-2A8FD2FE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Интерполяция в латентном пространстве</a:t>
            </a:r>
            <a:endParaRPr lang="LID4096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F94A133-DB52-79DA-52F6-9458A9FC1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0908" y="2490909"/>
            <a:ext cx="7730183" cy="328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82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BFBA4-E884-E3C1-7FAB-82CEA5A2C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Особенности </a:t>
            </a:r>
            <a:r>
              <a:rPr lang="en-US" dirty="0">
                <a:solidFill>
                  <a:srgbClr val="FFC000"/>
                </a:solidFill>
              </a:rPr>
              <a:t>GAN</a:t>
            </a:r>
            <a:endParaRPr lang="LID4096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3CFE6-43A8-9A11-75E9-7A1C9B9C1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предыдущих главах вы узнали, каких результатов легко достичь с помощью GAN, а каких сложно. </a:t>
            </a:r>
          </a:p>
          <a:p>
            <a:r>
              <a:rPr lang="ru-RU" dirty="0"/>
              <a:t>Более того, такие понятия, как коллапс режимов (показ лишь нескольких примеров из общего распределения) и отсутствие сходимости (одна из причин низкого качества результатов), больше не являются для нас чуждыми. </a:t>
            </a:r>
          </a:p>
          <a:p>
            <a:r>
              <a:rPr lang="ru-RU" dirty="0"/>
              <a:t>Недавно финская команда NVIDIA опубликовала статью, которая превзошла многие предыдущие передовые работы: «Прогрессивный рост GAN для улучшения качества, стабильности и вариативности» </a:t>
            </a:r>
            <a:r>
              <a:rPr lang="ru-RU" dirty="0" err="1"/>
              <a:t>Теро</a:t>
            </a:r>
            <a:r>
              <a:rPr lang="ru-RU" dirty="0"/>
              <a:t> </a:t>
            </a:r>
            <a:r>
              <a:rPr lang="ru-RU" dirty="0" err="1"/>
              <a:t>Карраса</a:t>
            </a:r>
            <a:r>
              <a:rPr lang="ru-RU" dirty="0"/>
              <a:t> и др. </a:t>
            </a:r>
          </a:p>
          <a:p>
            <a:r>
              <a:rPr lang="ru-RU" dirty="0"/>
              <a:t>В этой статье представлены четыре фундаментальных нововведения, поэтому давайте рассмотрим их по порядку.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701799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26E2C-38B2-458A-3701-1AA14094C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Постепенное наращивание и сглаживание слоев с более высоким разрешением</a:t>
            </a:r>
            <a:endParaRPr lang="LID4096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8F0B70-8624-1507-5A0C-680637352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03572"/>
          </a:xfrm>
        </p:spPr>
        <p:txBody>
          <a:bodyPr>
            <a:normAutofit/>
          </a:bodyPr>
          <a:lstStyle/>
          <a:p>
            <a:r>
              <a:rPr lang="ru-RU" dirty="0"/>
              <a:t>Прежде чем углубиться в то, что делает прогрессивная GAN, давайте начнем с простой аналогии. Представьте себе горный регион с высоты птичьего полета: у вас много долин с живописными ручьями и деревнями — в целом вполне пригодных для жизни. Затем у вас много вершин гор, которые суровы и, как правило, неприятны для жизни из-за погодных условий. Это своего рода ландшафт функции потерь, где мы хотим минимизировать потери, спускаясь по склонам гор в долины, которые гораздо приятнее. Мы можем представить себе обучение как посадку альпиниста в случайное место в этом горном регионе, а затем следование по его пути вниз по склону в долину. Именно это делает стохастический градиентный спуск, и в главе 10 мы рассмотрим это гораздо подробнее.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51166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020F7-3EEF-733C-E589-444A57B85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Постепенное наращивание и сглаживание слоев с более высоким разрешением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470DAB-39B2-B131-35F8-2C472E790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 сожалению, если мы начнем с очень сложного горного хребта, альпинист не будет знать, в каком направлении двигаться. Пространство вокруг нашего искателя приключений будет изрезанным и суровым. Было бы сложно определить, где находится самая красивая, самая низкая долина, с большим количеством пригодных для жизни земель. Вместо этого мы уменьшаем масштаб и упрощаем сложность горного хребта, чтобы дать альпинисту общее представление об этом конкретном районе. По мере приближения альпиниста к долине мы можем начать увеличивать сложность, приближая рельеф. Тогда мы видим уже не просто грубую/</a:t>
            </a:r>
            <a:r>
              <a:rPr lang="ru-RU" dirty="0" err="1"/>
              <a:t>пикселизированную</a:t>
            </a:r>
            <a:r>
              <a:rPr lang="ru-RU" dirty="0"/>
              <a:t> текстуру, а более мелкие детали.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59794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11FABA-7CAF-2FD3-CD59-202287B3C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</a:rPr>
              <a:t>Постепенное наращивание и сглаживание слоев с более высоким разрешением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73C07F-D308-3A0E-04D2-4531991B8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5866"/>
            <a:ext cx="11029615" cy="3678303"/>
          </a:xfrm>
        </p:spPr>
        <p:txBody>
          <a:bodyPr/>
          <a:lstStyle/>
          <a:p>
            <a:r>
              <a:rPr lang="ru-RU" dirty="0"/>
              <a:t>Преимущество такого подхода заключается в том, что по мере спуска альпинист может легко вносить небольшие корректировки, чтобы облегчить поход. Например, он может выбрать тропу через пересохший ручей, чтобы еще быстрее спуститься в долину. Это прогрессивное развитие: увеличение разрешения рельефа по мере продвижения. Однако, если вы когда-либо видели компьютерную игру с открытым миром или слишком быстро пролистывали Google Earth с включенным 3D, вы знаете, что быстрое увеличение разрешения рельефа вокруг вас может быть неожиданным и неприятным. Объекты внезапно возникают. Поэтому вместо этого мы постепенно сглаживаем и медленно вводим больше сложности по мере приближения альпиниста к цели. В техническом плане мы переходим от нескольких </a:t>
            </a:r>
            <a:r>
              <a:rPr lang="ru-RU" dirty="0" err="1"/>
              <a:t>сверточных</a:t>
            </a:r>
            <a:r>
              <a:rPr lang="ru-RU" dirty="0"/>
              <a:t> слоев с низким разрешением к многим слоям с высоким разрешением по мере обучения. Таким образом, сначала мы обучаем первые слои, и только затем вводим слой с более высоким разрешением, где сложнее ориентироваться в пространстве потерь. Мы переходим от чего-то простого — например, 4 × 4, обученного в течение нескольких шагов — к чему-то более сложному — например, 1024 × 1024, обученного в течение нескольких эпох, как показано на рисунке.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695059063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1165</TotalTime>
  <Words>1668</Words>
  <Application>Microsoft Office PowerPoint</Application>
  <PresentationFormat>Широкоэкранный</PresentationFormat>
  <Paragraphs>57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Calibri</vt:lpstr>
      <vt:lpstr>Corbel</vt:lpstr>
      <vt:lpstr>Courier</vt:lpstr>
      <vt:lpstr>Gill Sans MT</vt:lpstr>
      <vt:lpstr>Times New Roman</vt:lpstr>
      <vt:lpstr>Wingdings 2</vt:lpstr>
      <vt:lpstr>Дивиденд</vt:lpstr>
      <vt:lpstr>Лекция 3</vt:lpstr>
      <vt:lpstr>Прогрессивный GAN</vt:lpstr>
      <vt:lpstr>Прогрессивный GAN</vt:lpstr>
      <vt:lpstr>Интерполяция в латентном пространстве</vt:lpstr>
      <vt:lpstr>Интерполяция в латентном пространстве</vt:lpstr>
      <vt:lpstr>Особенности GAN</vt:lpstr>
      <vt:lpstr>Постепенное наращивание и сглаживание слоев с более высоким разрешением</vt:lpstr>
      <vt:lpstr>Постепенное наращивание и сглаживание слоев с более высоким разрешением</vt:lpstr>
      <vt:lpstr>Постепенное наращивание и сглаживание слоев с более высоким разрешением</vt:lpstr>
      <vt:lpstr>Постепенное наращивание и сглаживание слоев с более высоким разрешением</vt:lpstr>
      <vt:lpstr>Постепенное наращивание и сглаживание слоев с более высоким разрешением</vt:lpstr>
      <vt:lpstr>Постепенное наращивание и сглаживание слоев с более высоким разрешением</vt:lpstr>
      <vt:lpstr>Программная реализация</vt:lpstr>
      <vt:lpstr>Программная реализация</vt:lpstr>
      <vt:lpstr>Программная реализация</vt:lpstr>
      <vt:lpstr>Выровненная скорость обучения</vt:lpstr>
      <vt:lpstr>Использование техники нормализации в GAN</vt:lpstr>
      <vt:lpstr>Использование техники нормализации в GAN</vt:lpstr>
      <vt:lpstr>Использование техники нормализации в GAN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WEB APPLICATION VULNERABILITIES USING MACHINE LEARNING METHODS</dc:title>
  <dc:creator>Владислав Карюкин</dc:creator>
  <cp:lastModifiedBy>Владислав Карюкин</cp:lastModifiedBy>
  <cp:revision>40</cp:revision>
  <dcterms:created xsi:type="dcterms:W3CDTF">2023-08-13T17:19:25Z</dcterms:created>
  <dcterms:modified xsi:type="dcterms:W3CDTF">2026-03-13T09:51:16Z</dcterms:modified>
</cp:coreProperties>
</file>